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73" r:id="rId4"/>
    <p:sldId id="272" r:id="rId5"/>
    <p:sldId id="271" r:id="rId6"/>
    <p:sldId id="256" r:id="rId7"/>
    <p:sldId id="257" r:id="rId8"/>
    <p:sldId id="258" r:id="rId9"/>
    <p:sldId id="260" r:id="rId10"/>
    <p:sldId id="259" r:id="rId11"/>
    <p:sldId id="270" r:id="rId12"/>
    <p:sldId id="261" r:id="rId13"/>
    <p:sldId id="262" r:id="rId14"/>
    <p:sldId id="263" r:id="rId15"/>
    <p:sldId id="265" r:id="rId16"/>
    <p:sldId id="266" r:id="rId17"/>
    <p:sldId id="267" r:id="rId18"/>
    <p:sldId id="268" r:id="rId19"/>
    <p:sldId id="269" r:id="rId20"/>
    <p:sldId id="275"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C07C-7326-650C-D29B-DE874E8C6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FD50259-B3E6-4F6D-7A99-196DCF3FA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19E38DE-FFE3-577A-4943-362F3ED1EBF6}"/>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ADC03EA9-3FC8-6CEF-7F16-DF27D2ACF18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44F2D74-8062-5828-DD35-64ED3B9F8E26}"/>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141396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0B7D-6101-5312-4F7B-E296A68B059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75BD15C-66C2-B946-0040-D27F31505F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9F0EB9-5EBE-D3EF-3F56-070399F8C127}"/>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BEC28647-D2BD-C688-CE9F-24A5762A58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354A00-47A0-78BA-43EB-3F3DCE88C8C1}"/>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4095801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8ED6F-9CC1-5961-F59E-107F61562A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6909557-4B72-63B2-AFDD-FF05BC0F62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C5CA1FE-2EE7-9F88-D673-E9C1EB84BDD4}"/>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1BE78AC4-4F15-E23A-EB34-A8C77558134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107DD1A-5923-58A4-9355-5EDA7954B3BB}"/>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14570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88"/>
            <a:ext cx="12310947" cy="6858002"/>
          </a:xfrm>
          <a:prstGeom prst="rect">
            <a:avLst/>
          </a:prstGeom>
        </p:spPr>
      </p:pic>
      <p:sp>
        <p:nvSpPr>
          <p:cNvPr id="3" name="Subtitle 2"/>
          <p:cNvSpPr>
            <a:spLocks noGrp="1"/>
          </p:cNvSpPr>
          <p:nvPr>
            <p:ph type="subTitle" idx="1" hasCustomPrompt="1"/>
          </p:nvPr>
        </p:nvSpPr>
        <p:spPr>
          <a:xfrm>
            <a:off x="1583473" y="4743156"/>
            <a:ext cx="9144000" cy="915548"/>
          </a:xfrm>
        </p:spPr>
        <p:txBody>
          <a:bodyPr anchor="t">
            <a:normAutofit/>
          </a:bodyPr>
          <a:lstStyle>
            <a:lvl1pPr marL="0" indent="0" algn="ctr">
              <a:buNone/>
              <a:defRPr sz="36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Title</a:t>
            </a:r>
          </a:p>
        </p:txBody>
      </p:sp>
      <p:pic>
        <p:nvPicPr>
          <p:cNvPr id="2" name="Picture 1" descr="A picture containing logo&#10;&#10;Description automatically generated">
            <a:extLst>
              <a:ext uri="{FF2B5EF4-FFF2-40B4-BE49-F238E27FC236}">
                <a16:creationId xmlns:a16="http://schemas.microsoft.com/office/drawing/2014/main" id="{DB5B24B0-635A-14B7-4F03-4ED72112B698}"/>
              </a:ext>
            </a:extLst>
          </p:cNvPr>
          <p:cNvPicPr>
            <a:picLocks noChangeAspect="1"/>
          </p:cNvPicPr>
          <p:nvPr userDrawn="1"/>
        </p:nvPicPr>
        <p:blipFill>
          <a:blip r:embed="rId3"/>
          <a:stretch>
            <a:fillRect/>
          </a:stretch>
        </p:blipFill>
        <p:spPr>
          <a:xfrm>
            <a:off x="2515563" y="875583"/>
            <a:ext cx="7160872" cy="3580436"/>
          </a:xfrm>
          <a:prstGeom prst="rect">
            <a:avLst/>
          </a:prstGeom>
        </p:spPr>
      </p:pic>
    </p:spTree>
    <p:extLst>
      <p:ext uri="{BB962C8B-B14F-4D97-AF65-F5344CB8AC3E}">
        <p14:creationId xmlns:p14="http://schemas.microsoft.com/office/powerpoint/2010/main" val="1033763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5" cy="6858000"/>
          </a:xfrm>
          <a:prstGeom prst="rect">
            <a:avLst/>
          </a:prstGeom>
        </p:spPr>
      </p:pic>
      <p:sp>
        <p:nvSpPr>
          <p:cNvPr id="2" name="Title 1"/>
          <p:cNvSpPr>
            <a:spLocks noGrp="1"/>
          </p:cNvSpPr>
          <p:nvPr>
            <p:ph type="title" hasCustomPrompt="1"/>
          </p:nvPr>
        </p:nvSpPr>
        <p:spPr>
          <a:xfrm>
            <a:off x="879528" y="272134"/>
            <a:ext cx="10515600" cy="1325563"/>
          </a:xfrm>
        </p:spPr>
        <p:txBody>
          <a:bodyPr/>
          <a:lstStyle>
            <a:lvl1pPr>
              <a:defRPr>
                <a:solidFill>
                  <a:schemeClr val="bg1"/>
                </a:solidFill>
              </a:defRPr>
            </a:lvl1pPr>
          </a:lstStyle>
          <a:p>
            <a:r>
              <a:rPr lang="en-US" dirty="0"/>
              <a:t>Slide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7606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A501D-D514-A77D-8AEB-0B3E1571BB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2191995" cy="6858000"/>
          </a:xfrm>
          <a:prstGeom prst="rect">
            <a:avLst/>
          </a:prstGeom>
        </p:spPr>
      </p:pic>
      <p:sp>
        <p:nvSpPr>
          <p:cNvPr id="2" name="Title 1"/>
          <p:cNvSpPr>
            <a:spLocks noGrp="1"/>
          </p:cNvSpPr>
          <p:nvPr>
            <p:ph type="title" hasCustomPrompt="1"/>
          </p:nvPr>
        </p:nvSpPr>
        <p:spPr>
          <a:xfrm>
            <a:off x="879528" y="272134"/>
            <a:ext cx="10515600" cy="1325563"/>
          </a:xfrm>
        </p:spPr>
        <p:txBody>
          <a:bodyPr/>
          <a:lstStyle>
            <a:lvl1pPr>
              <a:defRPr>
                <a:solidFill>
                  <a:schemeClr val="tx1"/>
                </a:solidFill>
              </a:defRPr>
            </a:lvl1pPr>
          </a:lstStyle>
          <a:p>
            <a:r>
              <a:rPr lang="en-US" dirty="0"/>
              <a:t>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3525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380509" y="0"/>
            <a:ext cx="8811491" cy="6858002"/>
          </a:xfrm>
          <a:prstGeom prst="rect">
            <a:avLst/>
          </a:prstGeom>
        </p:spPr>
      </p:pic>
      <p:sp>
        <p:nvSpPr>
          <p:cNvPr id="2" name="Title 1"/>
          <p:cNvSpPr>
            <a:spLocks noGrp="1"/>
          </p:cNvSpPr>
          <p:nvPr>
            <p:ph type="title" hasCustomPrompt="1"/>
          </p:nvPr>
        </p:nvSpPr>
        <p:spPr>
          <a:xfrm>
            <a:off x="879528" y="272134"/>
            <a:ext cx="10515600" cy="1325563"/>
          </a:xfrm>
        </p:spPr>
        <p:txBody>
          <a:bodyPr/>
          <a:lstStyle>
            <a:lvl1pPr>
              <a:defRPr b="0">
                <a:solidFill>
                  <a:schemeClr val="tx1"/>
                </a:solidFill>
              </a:defRPr>
            </a:lvl1pPr>
          </a:lstStyle>
          <a:p>
            <a:r>
              <a:rPr lang="en-US" dirty="0"/>
              <a:t>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503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2"/>
          </a:xfrm>
          <a:prstGeom prst="rect">
            <a:avLst/>
          </a:prstGeom>
        </p:spPr>
      </p:pic>
      <p:grpSp>
        <p:nvGrpSpPr>
          <p:cNvPr id="6" name="Group 5"/>
          <p:cNvGrpSpPr/>
          <p:nvPr userDrawn="1"/>
        </p:nvGrpSpPr>
        <p:grpSpPr>
          <a:xfrm>
            <a:off x="5076999" y="5901649"/>
            <a:ext cx="2223504" cy="276999"/>
            <a:chOff x="3702420" y="5835076"/>
            <a:chExt cx="1667628" cy="276999"/>
          </a:xfrm>
        </p:grpSpPr>
        <p:grpSp>
          <p:nvGrpSpPr>
            <p:cNvPr id="12" name="Group 11"/>
            <p:cNvGrpSpPr/>
            <p:nvPr userDrawn="1"/>
          </p:nvGrpSpPr>
          <p:grpSpPr>
            <a:xfrm>
              <a:off x="3702420" y="5847319"/>
              <a:ext cx="781732" cy="223977"/>
              <a:chOff x="4813645" y="5316136"/>
              <a:chExt cx="1523374" cy="436469"/>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645" y="5316136"/>
                <a:ext cx="436469" cy="43646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550" y="5316136"/>
                <a:ext cx="436469" cy="43646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097" y="5316136"/>
                <a:ext cx="436469" cy="436469"/>
              </a:xfrm>
              <a:prstGeom prst="rect">
                <a:avLst/>
              </a:prstGeom>
            </p:spPr>
          </p:pic>
        </p:grpSp>
        <p:sp>
          <p:nvSpPr>
            <p:cNvPr id="4" name="TextBox 3"/>
            <p:cNvSpPr txBox="1"/>
            <p:nvPr userDrawn="1"/>
          </p:nvSpPr>
          <p:spPr>
            <a:xfrm>
              <a:off x="4539051" y="5835076"/>
              <a:ext cx="830997" cy="276999"/>
            </a:xfrm>
            <a:prstGeom prst="rect">
              <a:avLst/>
            </a:prstGeom>
            <a:noFill/>
          </p:spPr>
          <p:txBody>
            <a:bodyPr wrap="none" rtlCol="0">
              <a:spAutoFit/>
            </a:bodyPr>
            <a:lstStyle/>
            <a:p>
              <a:r>
                <a:rPr lang="en-US" sz="1200" b="1" dirty="0">
                  <a:solidFill>
                    <a:schemeClr val="bg1"/>
                  </a:solidFill>
                  <a:latin typeface="Tahoma" charset="0"/>
                  <a:ea typeface="Tahoma" charset="0"/>
                  <a:cs typeface="Tahoma" charset="0"/>
                </a:rPr>
                <a:t>@</a:t>
              </a:r>
              <a:r>
                <a:rPr lang="en-US" sz="1200" b="1" dirty="0" err="1">
                  <a:solidFill>
                    <a:schemeClr val="bg1"/>
                  </a:solidFill>
                  <a:latin typeface="Tahoma" charset="0"/>
                  <a:ea typeface="Tahoma" charset="0"/>
                  <a:cs typeface="Tahoma" charset="0"/>
                </a:rPr>
                <a:t>SLRavens</a:t>
              </a:r>
              <a:r>
                <a:rPr lang="en-US" sz="1200" b="1" dirty="0">
                  <a:solidFill>
                    <a:schemeClr val="bg1"/>
                  </a:solidFill>
                  <a:latin typeface="Tahoma" charset="0"/>
                  <a:ea typeface="Tahoma" charset="0"/>
                  <a:cs typeface="Tahoma" charset="0"/>
                </a:rPr>
                <a:t>	</a:t>
              </a:r>
            </a:p>
          </p:txBody>
        </p:sp>
      </p:grpSp>
      <p:pic>
        <p:nvPicPr>
          <p:cNvPr id="8" name="Picture 7" descr="A picture containing logo&#10;&#10;Description automatically generated">
            <a:extLst>
              <a:ext uri="{FF2B5EF4-FFF2-40B4-BE49-F238E27FC236}">
                <a16:creationId xmlns:a16="http://schemas.microsoft.com/office/drawing/2014/main" id="{76FBDE77-FD33-E302-7B9B-5A57FE5A9FA3}"/>
              </a:ext>
            </a:extLst>
          </p:cNvPr>
          <p:cNvPicPr>
            <a:picLocks noChangeAspect="1"/>
          </p:cNvPicPr>
          <p:nvPr userDrawn="1"/>
        </p:nvPicPr>
        <p:blipFill>
          <a:blip r:embed="rId6"/>
          <a:stretch>
            <a:fillRect/>
          </a:stretch>
        </p:blipFill>
        <p:spPr>
          <a:xfrm>
            <a:off x="3195804" y="2746616"/>
            <a:ext cx="5800391" cy="2900195"/>
          </a:xfrm>
          <a:prstGeom prst="rect">
            <a:avLst/>
          </a:prstGeom>
        </p:spPr>
      </p:pic>
      <p:sp>
        <p:nvSpPr>
          <p:cNvPr id="10" name="Text Placeholder 9">
            <a:extLst>
              <a:ext uri="{FF2B5EF4-FFF2-40B4-BE49-F238E27FC236}">
                <a16:creationId xmlns:a16="http://schemas.microsoft.com/office/drawing/2014/main" id="{0949668A-7AED-2C6C-830F-02A62031C81E}"/>
              </a:ext>
            </a:extLst>
          </p:cNvPr>
          <p:cNvSpPr>
            <a:spLocks noGrp="1"/>
          </p:cNvSpPr>
          <p:nvPr>
            <p:ph type="body" sz="quarter" idx="10" hasCustomPrompt="1"/>
          </p:nvPr>
        </p:nvSpPr>
        <p:spPr>
          <a:xfrm>
            <a:off x="4435944" y="1535425"/>
            <a:ext cx="3320109" cy="858067"/>
          </a:xfrm>
        </p:spPr>
        <p:txBody>
          <a:bodyPr>
            <a:noAutofit/>
          </a:bodyPr>
          <a:lstStyle>
            <a:lvl1pPr marL="0" indent="0">
              <a:buNone/>
              <a:defRPr sz="5400">
                <a:solidFill>
                  <a:schemeClr val="bg1"/>
                </a:solidFill>
              </a:defRPr>
            </a:lvl1pPr>
          </a:lstStyle>
          <a:p>
            <a:pPr lvl="0"/>
            <a:r>
              <a:rPr lang="en-US" dirty="0"/>
              <a:t>Thank You!</a:t>
            </a:r>
          </a:p>
        </p:txBody>
      </p:sp>
    </p:spTree>
    <p:extLst>
      <p:ext uri="{BB962C8B-B14F-4D97-AF65-F5344CB8AC3E}">
        <p14:creationId xmlns:p14="http://schemas.microsoft.com/office/powerpoint/2010/main" val="244817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73DE-D98F-809F-A32D-5F469F4FD92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A3EE6AE-5068-3A90-4264-C873C32510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C4C40AA-416B-B5ED-8C89-2A0BD3A1AA08}"/>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C3EEB500-E912-CA5D-58D6-A63AF7D942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A89DE14-6799-9C16-EE7E-B132CCA52E74}"/>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187213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3A88-9905-3FE6-2FC9-CD2366FE4D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F68D1D4-4C83-B07F-C6B6-F07BC866D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950A71-FABA-2971-E10A-C4614040C383}"/>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63609FB8-F803-8D88-F803-B581F41F17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C9FF49-5E02-9953-2419-206B86FB7C7A}"/>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404587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038E-52B0-755E-F217-7853CA049C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8179DBA-E5CE-CD63-A846-80802943ED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889F8D8-C431-2318-6F95-97F66F2998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4FF9F72-EB36-80FF-774C-CFE01C2A3606}"/>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6" name="Footer Placeholder 5">
            <a:extLst>
              <a:ext uri="{FF2B5EF4-FFF2-40B4-BE49-F238E27FC236}">
                <a16:creationId xmlns:a16="http://schemas.microsoft.com/office/drawing/2014/main" id="{36BEAD0F-2503-F4F5-1A0F-D11CAE4A2CF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2CDC4CF-FF81-236E-D310-DB84E810FD10}"/>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412126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4D7B-693F-2957-9036-5EA46E08A98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08B55F6-5058-F604-25F8-640DF37BA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6D4CD5-B85A-4B2D-0845-150EE7913B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BDE058-17C6-EFAF-4901-AAF6B417A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1250B-A419-22D9-7C54-BE81F5661E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4BA9FE8-CAC3-2B87-7C6F-7E71DFBD4F56}"/>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8" name="Footer Placeholder 7">
            <a:extLst>
              <a:ext uri="{FF2B5EF4-FFF2-40B4-BE49-F238E27FC236}">
                <a16:creationId xmlns:a16="http://schemas.microsoft.com/office/drawing/2014/main" id="{0E889BBE-D6D8-5662-BB5A-0084E13DEC4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E72EC1B-8D8E-E153-AA8A-04BE20C67C1B}"/>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126911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1945-0B5C-BF38-D3E5-C4348C8B5C2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CB7FD23-90BA-4300-CBB1-9B43E9FE7324}"/>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4" name="Footer Placeholder 3">
            <a:extLst>
              <a:ext uri="{FF2B5EF4-FFF2-40B4-BE49-F238E27FC236}">
                <a16:creationId xmlns:a16="http://schemas.microsoft.com/office/drawing/2014/main" id="{43C18C73-A7AC-4EFD-E21C-9AECC6ABEDB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BA0597D-177E-E7C0-8D95-1110275F2259}"/>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64353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00D69-ED05-611A-7842-CD431A6B0851}"/>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3" name="Footer Placeholder 2">
            <a:extLst>
              <a:ext uri="{FF2B5EF4-FFF2-40B4-BE49-F238E27FC236}">
                <a16:creationId xmlns:a16="http://schemas.microsoft.com/office/drawing/2014/main" id="{A4D4107B-D58B-09EF-D7D9-2B43769B9BE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ADB0C32-7199-30AE-7147-FEE14E83F8FD}"/>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184909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E693F-D677-40E5-E08C-CF22D896A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392D242-92FE-74E4-C8BD-1A72CC395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5885F92-BE38-1214-6EB5-0650952E3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527FA-46B7-978C-7AF3-42D2B4C8CC33}"/>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6" name="Footer Placeholder 5">
            <a:extLst>
              <a:ext uri="{FF2B5EF4-FFF2-40B4-BE49-F238E27FC236}">
                <a16:creationId xmlns:a16="http://schemas.microsoft.com/office/drawing/2014/main" id="{F0C4745D-0616-7250-D91D-DBFE048E8CE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1C04E29-3F13-F676-A37D-7431BB4C702A}"/>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44963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60C-D091-AB02-A995-0D2A76332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A43DC58-88F7-BC31-4011-098EC3A3E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D102BC9-4828-B587-E31C-EF600C837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35AA6-0703-DCB6-1E19-A1475A5A8B3A}"/>
              </a:ext>
            </a:extLst>
          </p:cNvPr>
          <p:cNvSpPr>
            <a:spLocks noGrp="1"/>
          </p:cNvSpPr>
          <p:nvPr>
            <p:ph type="dt" sz="half" idx="10"/>
          </p:nvPr>
        </p:nvSpPr>
        <p:spPr/>
        <p:txBody>
          <a:bodyPr/>
          <a:lstStyle/>
          <a:p>
            <a:fld id="{0B1A74F7-C857-4119-B55E-2D457AB4336E}" type="datetimeFigureOut">
              <a:rPr lang="en-CA" smtClean="0"/>
              <a:t>2024-01-24</a:t>
            </a:fld>
            <a:endParaRPr lang="en-CA"/>
          </a:p>
        </p:txBody>
      </p:sp>
      <p:sp>
        <p:nvSpPr>
          <p:cNvPr id="6" name="Footer Placeholder 5">
            <a:extLst>
              <a:ext uri="{FF2B5EF4-FFF2-40B4-BE49-F238E27FC236}">
                <a16:creationId xmlns:a16="http://schemas.microsoft.com/office/drawing/2014/main" id="{35BFC03E-061E-586A-18A8-30D57830647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31FF7C8-73ED-0BC6-1568-7D118D104AC5}"/>
              </a:ext>
            </a:extLst>
          </p:cNvPr>
          <p:cNvSpPr>
            <a:spLocks noGrp="1"/>
          </p:cNvSpPr>
          <p:nvPr>
            <p:ph type="sldNum" sz="quarter" idx="12"/>
          </p:nvPr>
        </p:nvSpPr>
        <p:spPr/>
        <p:txBody>
          <a:bodyPr/>
          <a:lstStyle/>
          <a:p>
            <a:fld id="{76B530DB-09FA-4573-93D9-EFF5017B5068}" type="slidenum">
              <a:rPr lang="en-CA" smtClean="0"/>
              <a:t>‹#›</a:t>
            </a:fld>
            <a:endParaRPr lang="en-CA"/>
          </a:p>
        </p:txBody>
      </p:sp>
    </p:spTree>
    <p:extLst>
      <p:ext uri="{BB962C8B-B14F-4D97-AF65-F5344CB8AC3E}">
        <p14:creationId xmlns:p14="http://schemas.microsoft.com/office/powerpoint/2010/main" val="329629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665967-3B34-A6DA-E5B4-B48BB124E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322695D-6D2F-F922-AEC7-D5748B139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7F9570-28D7-02CF-33F7-695D008E0C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A74F7-C857-4119-B55E-2D457AB4336E}" type="datetimeFigureOut">
              <a:rPr lang="en-CA" smtClean="0"/>
              <a:t>2024-01-24</a:t>
            </a:fld>
            <a:endParaRPr lang="en-CA"/>
          </a:p>
        </p:txBody>
      </p:sp>
      <p:sp>
        <p:nvSpPr>
          <p:cNvPr id="5" name="Footer Placeholder 4">
            <a:extLst>
              <a:ext uri="{FF2B5EF4-FFF2-40B4-BE49-F238E27FC236}">
                <a16:creationId xmlns:a16="http://schemas.microsoft.com/office/drawing/2014/main" id="{09792495-83E8-9B18-D660-5ADDF88239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EC109FC-3890-72FE-E4AA-E1A2E41CF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530DB-09FA-4573-93D9-EFF5017B5068}" type="slidenum">
              <a:rPr lang="en-CA" smtClean="0"/>
              <a:t>‹#›</a:t>
            </a:fld>
            <a:endParaRPr lang="en-CA"/>
          </a:p>
        </p:txBody>
      </p:sp>
    </p:spTree>
    <p:extLst>
      <p:ext uri="{BB962C8B-B14F-4D97-AF65-F5344CB8AC3E}">
        <p14:creationId xmlns:p14="http://schemas.microsoft.com/office/powerpoint/2010/main" val="3319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25AF4-B6E9-308F-13B0-E4979296D99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3616AC-7C22-636C-1157-22683858FC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52241-85B2-23EC-4233-FAE513FEEC9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865D64-81C3-3A47-BD1D-5491F4B92B98}" type="datetimeFigureOut">
              <a:rPr lang="en-US" smtClean="0"/>
              <a:t>1/25/2024</a:t>
            </a:fld>
            <a:endParaRPr lang="en-US"/>
          </a:p>
        </p:txBody>
      </p:sp>
      <p:sp>
        <p:nvSpPr>
          <p:cNvPr id="5" name="Footer Placeholder 4">
            <a:extLst>
              <a:ext uri="{FF2B5EF4-FFF2-40B4-BE49-F238E27FC236}">
                <a16:creationId xmlns:a16="http://schemas.microsoft.com/office/drawing/2014/main" id="{A4797AC8-7953-30E5-3590-E3383300DD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85E0E-283F-F825-7DFE-2478F031BB6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697D47-88BB-0941-BD3C-A49123AE9F94}" type="slidenum">
              <a:rPr lang="en-US" smtClean="0"/>
              <a:t>‹#›</a:t>
            </a:fld>
            <a:endParaRPr lang="en-US"/>
          </a:p>
        </p:txBody>
      </p:sp>
    </p:spTree>
    <p:extLst>
      <p:ext uri="{BB962C8B-B14F-4D97-AF65-F5344CB8AC3E}">
        <p14:creationId xmlns:p14="http://schemas.microsoft.com/office/powerpoint/2010/main" val="1583329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youtube.com/watch?v=xvLQRHnptyU&amp;list=PLMHULlwKhR-zQ4igL0Zb-od7sMJ7nFTd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5F9C-4028-84F5-8292-73496FCAC156}"/>
              </a:ext>
            </a:extLst>
          </p:cNvPr>
          <p:cNvSpPr>
            <a:spLocks noGrp="1"/>
          </p:cNvSpPr>
          <p:nvPr>
            <p:ph type="ctrTitle"/>
          </p:nvPr>
        </p:nvSpPr>
        <p:spPr>
          <a:xfrm>
            <a:off x="3125754" y="237146"/>
            <a:ext cx="7542245" cy="630601"/>
          </a:xfrm>
        </p:spPr>
        <p:txBody>
          <a:bodyPr>
            <a:normAutofit fontScale="90000"/>
          </a:bodyPr>
          <a:lstStyle/>
          <a:p>
            <a:r>
              <a:rPr lang="en-CA" dirty="0">
                <a:solidFill>
                  <a:schemeClr val="bg1"/>
                </a:solidFill>
              </a:rPr>
              <a:t>start</a:t>
            </a:r>
          </a:p>
        </p:txBody>
      </p:sp>
      <p:pic>
        <p:nvPicPr>
          <p:cNvPr id="7" name="Picture 6">
            <a:extLst>
              <a:ext uri="{FF2B5EF4-FFF2-40B4-BE49-F238E27FC236}">
                <a16:creationId xmlns:a16="http://schemas.microsoft.com/office/drawing/2014/main" id="{3AB5756B-3D9A-6553-BA6E-979EC29ACCA0}"/>
              </a:ext>
            </a:extLst>
          </p:cNvPr>
          <p:cNvPicPr>
            <a:picLocks noChangeAspect="1"/>
          </p:cNvPicPr>
          <p:nvPr/>
        </p:nvPicPr>
        <p:blipFill>
          <a:blip r:embed="rId2"/>
          <a:stretch>
            <a:fillRect/>
          </a:stretch>
        </p:blipFill>
        <p:spPr>
          <a:xfrm>
            <a:off x="93899" y="41296"/>
            <a:ext cx="5010655" cy="6660282"/>
          </a:xfrm>
          <a:prstGeom prst="rect">
            <a:avLst/>
          </a:prstGeom>
        </p:spPr>
      </p:pic>
      <p:pic>
        <p:nvPicPr>
          <p:cNvPr id="9" name="Picture 8">
            <a:extLst>
              <a:ext uri="{FF2B5EF4-FFF2-40B4-BE49-F238E27FC236}">
                <a16:creationId xmlns:a16="http://schemas.microsoft.com/office/drawing/2014/main" id="{27344013-CF5E-16A5-FEB4-2D47C527A477}"/>
              </a:ext>
            </a:extLst>
          </p:cNvPr>
          <p:cNvPicPr>
            <a:picLocks noChangeAspect="1"/>
          </p:cNvPicPr>
          <p:nvPr/>
        </p:nvPicPr>
        <p:blipFill>
          <a:blip r:embed="rId3"/>
          <a:stretch>
            <a:fillRect/>
          </a:stretch>
        </p:blipFill>
        <p:spPr>
          <a:xfrm>
            <a:off x="5175718" y="3643658"/>
            <a:ext cx="2967892" cy="2977196"/>
          </a:xfrm>
          <a:prstGeom prst="rect">
            <a:avLst/>
          </a:prstGeom>
        </p:spPr>
      </p:pic>
      <p:pic>
        <p:nvPicPr>
          <p:cNvPr id="4100" name="Picture 4">
            <a:extLst>
              <a:ext uri="{FF2B5EF4-FFF2-40B4-BE49-F238E27FC236}">
                <a16:creationId xmlns:a16="http://schemas.microsoft.com/office/drawing/2014/main" id="{ACA7FA0C-CCCA-ECE4-2C65-CB1166855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718" y="41296"/>
            <a:ext cx="4863227" cy="32888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2 people, people studying and text">
            <a:extLst>
              <a:ext uri="{FF2B5EF4-FFF2-40B4-BE49-F238E27FC236}">
                <a16:creationId xmlns:a16="http://schemas.microsoft.com/office/drawing/2014/main" id="{9092CFFD-0FDC-32A3-C6F7-16AFBD685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2362" y="3688663"/>
            <a:ext cx="3735739" cy="3005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BDB87F-772C-2509-531C-E27762EC2E05}"/>
              </a:ext>
            </a:extLst>
          </p:cNvPr>
          <p:cNvPicPr>
            <a:picLocks noChangeAspect="1"/>
          </p:cNvPicPr>
          <p:nvPr/>
        </p:nvPicPr>
        <p:blipFill>
          <a:blip r:embed="rId6"/>
          <a:stretch>
            <a:fillRect/>
          </a:stretch>
        </p:blipFill>
        <p:spPr>
          <a:xfrm>
            <a:off x="10093226" y="41296"/>
            <a:ext cx="1902147" cy="3288844"/>
          </a:xfrm>
          <a:prstGeom prst="rect">
            <a:avLst/>
          </a:prstGeom>
        </p:spPr>
      </p:pic>
    </p:spTree>
    <p:extLst>
      <p:ext uri="{BB962C8B-B14F-4D97-AF65-F5344CB8AC3E}">
        <p14:creationId xmlns:p14="http://schemas.microsoft.com/office/powerpoint/2010/main" val="3886328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5928-EC41-27E2-8841-C5305D47AFBF}"/>
              </a:ext>
            </a:extLst>
          </p:cNvPr>
          <p:cNvSpPr>
            <a:spLocks noGrp="1"/>
          </p:cNvSpPr>
          <p:nvPr>
            <p:ph type="title"/>
          </p:nvPr>
        </p:nvSpPr>
        <p:spPr/>
        <p:txBody>
          <a:bodyPr/>
          <a:lstStyle/>
          <a:p>
            <a:r>
              <a:rPr lang="en-CA" dirty="0">
                <a:solidFill>
                  <a:schemeClr val="bg1"/>
                </a:solidFill>
              </a:rPr>
              <a:t>HSA</a:t>
            </a:r>
          </a:p>
        </p:txBody>
      </p:sp>
      <p:pic>
        <p:nvPicPr>
          <p:cNvPr id="5" name="Picture 4">
            <a:extLst>
              <a:ext uri="{FF2B5EF4-FFF2-40B4-BE49-F238E27FC236}">
                <a16:creationId xmlns:a16="http://schemas.microsoft.com/office/drawing/2014/main" id="{A23308FD-CB0D-209F-4EA8-A84555FA3709}"/>
              </a:ext>
            </a:extLst>
          </p:cNvPr>
          <p:cNvPicPr>
            <a:picLocks noChangeAspect="1"/>
          </p:cNvPicPr>
          <p:nvPr/>
        </p:nvPicPr>
        <p:blipFill>
          <a:blip r:embed="rId2"/>
          <a:stretch>
            <a:fillRect/>
          </a:stretch>
        </p:blipFill>
        <p:spPr>
          <a:xfrm>
            <a:off x="838200" y="51898"/>
            <a:ext cx="4241496" cy="5963540"/>
          </a:xfrm>
          <a:prstGeom prst="rect">
            <a:avLst/>
          </a:prstGeom>
        </p:spPr>
      </p:pic>
      <p:pic>
        <p:nvPicPr>
          <p:cNvPr id="7" name="Picture 6">
            <a:extLst>
              <a:ext uri="{FF2B5EF4-FFF2-40B4-BE49-F238E27FC236}">
                <a16:creationId xmlns:a16="http://schemas.microsoft.com/office/drawing/2014/main" id="{E54DC8A6-2581-227A-1ADD-DBAA644F7CAF}"/>
              </a:ext>
            </a:extLst>
          </p:cNvPr>
          <p:cNvPicPr>
            <a:picLocks noChangeAspect="1"/>
          </p:cNvPicPr>
          <p:nvPr/>
        </p:nvPicPr>
        <p:blipFill>
          <a:blip r:embed="rId3"/>
          <a:stretch>
            <a:fillRect/>
          </a:stretch>
        </p:blipFill>
        <p:spPr>
          <a:xfrm>
            <a:off x="6835414" y="51898"/>
            <a:ext cx="4316603" cy="4400624"/>
          </a:xfrm>
          <a:prstGeom prst="rect">
            <a:avLst/>
          </a:prstGeom>
        </p:spPr>
      </p:pic>
      <p:pic>
        <p:nvPicPr>
          <p:cNvPr id="9" name="Picture 8">
            <a:extLst>
              <a:ext uri="{FF2B5EF4-FFF2-40B4-BE49-F238E27FC236}">
                <a16:creationId xmlns:a16="http://schemas.microsoft.com/office/drawing/2014/main" id="{0CFBCEA2-E007-41E9-C3EA-5F589BE8BB63}"/>
              </a:ext>
            </a:extLst>
          </p:cNvPr>
          <p:cNvPicPr>
            <a:picLocks noChangeAspect="1"/>
          </p:cNvPicPr>
          <p:nvPr/>
        </p:nvPicPr>
        <p:blipFill>
          <a:blip r:embed="rId4"/>
          <a:stretch>
            <a:fillRect/>
          </a:stretch>
        </p:blipFill>
        <p:spPr>
          <a:xfrm>
            <a:off x="6615617" y="4550369"/>
            <a:ext cx="5185485" cy="2064527"/>
          </a:xfrm>
          <a:prstGeom prst="rect">
            <a:avLst/>
          </a:prstGeom>
        </p:spPr>
      </p:pic>
      <p:sp>
        <p:nvSpPr>
          <p:cNvPr id="10" name="TextBox 9">
            <a:extLst>
              <a:ext uri="{FF2B5EF4-FFF2-40B4-BE49-F238E27FC236}">
                <a16:creationId xmlns:a16="http://schemas.microsoft.com/office/drawing/2014/main" id="{10647627-9445-C0C1-6FC4-CC3EE45CBE58}"/>
              </a:ext>
            </a:extLst>
          </p:cNvPr>
          <p:cNvSpPr txBox="1"/>
          <p:nvPr/>
        </p:nvSpPr>
        <p:spPr>
          <a:xfrm>
            <a:off x="203288" y="6168706"/>
            <a:ext cx="8306229" cy="307777"/>
          </a:xfrm>
          <a:prstGeom prst="rect">
            <a:avLst/>
          </a:prstGeom>
          <a:noFill/>
        </p:spPr>
        <p:txBody>
          <a:bodyPr wrap="square" rtlCol="0">
            <a:spAutoFit/>
          </a:bodyPr>
          <a:lstStyle/>
          <a:p>
            <a:r>
              <a:rPr lang="en-CA" sz="1400" dirty="0"/>
              <a:t>https://www.eventbrite.ca/e/hsa-canada-gathering-2024-registration-669504204097</a:t>
            </a:r>
          </a:p>
        </p:txBody>
      </p:sp>
    </p:spTree>
    <p:extLst>
      <p:ext uri="{BB962C8B-B14F-4D97-AF65-F5344CB8AC3E}">
        <p14:creationId xmlns:p14="http://schemas.microsoft.com/office/powerpoint/2010/main" val="139179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A68E-EC4F-3C5A-B519-69A95CF33169}"/>
              </a:ext>
            </a:extLst>
          </p:cNvPr>
          <p:cNvSpPr>
            <a:spLocks noGrp="1"/>
          </p:cNvSpPr>
          <p:nvPr>
            <p:ph type="title"/>
          </p:nvPr>
        </p:nvSpPr>
        <p:spPr>
          <a:xfrm>
            <a:off x="172691" y="298549"/>
            <a:ext cx="7951839" cy="315912"/>
          </a:xfrm>
        </p:spPr>
        <p:txBody>
          <a:bodyPr>
            <a:normAutofit fontScale="90000"/>
          </a:bodyPr>
          <a:lstStyle/>
          <a:p>
            <a:pPr algn="ctr"/>
            <a:r>
              <a:rPr lang="en-CA" dirty="0"/>
              <a:t>https://www.theshifttraining.ca/</a:t>
            </a:r>
          </a:p>
        </p:txBody>
      </p:sp>
      <p:sp>
        <p:nvSpPr>
          <p:cNvPr id="10" name="TextBox 9">
            <a:extLst>
              <a:ext uri="{FF2B5EF4-FFF2-40B4-BE49-F238E27FC236}">
                <a16:creationId xmlns:a16="http://schemas.microsoft.com/office/drawing/2014/main" id="{586F58C8-CF27-09DB-2AAC-C83A376D2770}"/>
              </a:ext>
            </a:extLst>
          </p:cNvPr>
          <p:cNvSpPr txBox="1"/>
          <p:nvPr/>
        </p:nvSpPr>
        <p:spPr>
          <a:xfrm>
            <a:off x="6719178" y="1204139"/>
            <a:ext cx="5061017" cy="5355312"/>
          </a:xfrm>
          <a:prstGeom prst="rect">
            <a:avLst/>
          </a:prstGeom>
          <a:noFill/>
        </p:spPr>
        <p:txBody>
          <a:bodyPr wrap="square" rtlCol="0">
            <a:spAutoFit/>
          </a:bodyPr>
          <a:lstStyle/>
          <a:p>
            <a:r>
              <a:rPr lang="en-US" dirty="0"/>
              <a:t>Through funding provided by the Leveraging Community Planning Mechanisms to Support the Mental Health of Adults with Developmental Disabilities, Families and Caregivers During COVID-19 a group of likeminded people came together in North Eastern Ontario to try and find solutions to the complexity and lack of services for people in our community with intellectual disabilities whom are already significantly marginalized and at risk due to addictions, poverty, intergenerational trauma, gender and race.</a:t>
            </a:r>
          </a:p>
          <a:p>
            <a:endParaRPr lang="en-US" dirty="0"/>
          </a:p>
          <a:p>
            <a:r>
              <a:rPr lang="en-US" dirty="0"/>
              <a:t>THE SHIFT is a harm reduction focused resource for the developmental services sector. It is built around the person-centred, “Do Nothing about Us, Without Us” philosophy and is focused on non-judgement and inclusive care that is culturally sensitive, evidence-based, accessible and more than anything, individual-led and based on incremental gains.</a:t>
            </a:r>
          </a:p>
        </p:txBody>
      </p:sp>
      <p:pic>
        <p:nvPicPr>
          <p:cNvPr id="12" name="Picture 11">
            <a:extLst>
              <a:ext uri="{FF2B5EF4-FFF2-40B4-BE49-F238E27FC236}">
                <a16:creationId xmlns:a16="http://schemas.microsoft.com/office/drawing/2014/main" id="{7BD95754-01BE-BE72-0DBC-D1F887779C54}"/>
              </a:ext>
            </a:extLst>
          </p:cNvPr>
          <p:cNvPicPr>
            <a:picLocks noChangeAspect="1"/>
          </p:cNvPicPr>
          <p:nvPr/>
        </p:nvPicPr>
        <p:blipFill>
          <a:blip r:embed="rId2"/>
          <a:stretch>
            <a:fillRect/>
          </a:stretch>
        </p:blipFill>
        <p:spPr>
          <a:xfrm>
            <a:off x="172691" y="1080989"/>
            <a:ext cx="6219825" cy="5162550"/>
          </a:xfrm>
          <a:prstGeom prst="rect">
            <a:avLst/>
          </a:prstGeom>
        </p:spPr>
      </p:pic>
      <p:pic>
        <p:nvPicPr>
          <p:cNvPr id="14" name="Picture 13">
            <a:extLst>
              <a:ext uri="{FF2B5EF4-FFF2-40B4-BE49-F238E27FC236}">
                <a16:creationId xmlns:a16="http://schemas.microsoft.com/office/drawing/2014/main" id="{1D88E7FD-3ECC-4FBF-059F-9AB6FAC70A99}"/>
              </a:ext>
            </a:extLst>
          </p:cNvPr>
          <p:cNvPicPr>
            <a:picLocks noChangeAspect="1"/>
          </p:cNvPicPr>
          <p:nvPr/>
        </p:nvPicPr>
        <p:blipFill>
          <a:blip r:embed="rId3"/>
          <a:stretch>
            <a:fillRect/>
          </a:stretch>
        </p:blipFill>
        <p:spPr>
          <a:xfrm>
            <a:off x="8124530" y="57229"/>
            <a:ext cx="3446008" cy="1281208"/>
          </a:xfrm>
          <a:prstGeom prst="rect">
            <a:avLst/>
          </a:prstGeom>
        </p:spPr>
      </p:pic>
    </p:spTree>
    <p:extLst>
      <p:ext uri="{BB962C8B-B14F-4D97-AF65-F5344CB8AC3E}">
        <p14:creationId xmlns:p14="http://schemas.microsoft.com/office/powerpoint/2010/main" val="308084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ED845-42D9-C966-D3EC-16D93E9E129C}"/>
              </a:ext>
            </a:extLst>
          </p:cNvPr>
          <p:cNvSpPr>
            <a:spLocks noGrp="1"/>
          </p:cNvSpPr>
          <p:nvPr>
            <p:ph type="title"/>
          </p:nvPr>
        </p:nvSpPr>
        <p:spPr>
          <a:xfrm>
            <a:off x="563879" y="0"/>
            <a:ext cx="11064240" cy="888607"/>
          </a:xfrm>
        </p:spPr>
        <p:txBody>
          <a:bodyPr>
            <a:normAutofit fontScale="90000"/>
          </a:bodyPr>
          <a:lstStyle/>
          <a:p>
            <a:pPr algn="ctr"/>
            <a:r>
              <a:rPr lang="en-CA" dirty="0"/>
              <a:t>https://frompresencetocitizenship.wordpress.com/</a:t>
            </a:r>
          </a:p>
        </p:txBody>
      </p:sp>
      <p:pic>
        <p:nvPicPr>
          <p:cNvPr id="5" name="Picture 4">
            <a:extLst>
              <a:ext uri="{FF2B5EF4-FFF2-40B4-BE49-F238E27FC236}">
                <a16:creationId xmlns:a16="http://schemas.microsoft.com/office/drawing/2014/main" id="{8C8D539B-0F2B-E0BA-721D-1FDC67ADD61E}"/>
              </a:ext>
            </a:extLst>
          </p:cNvPr>
          <p:cNvPicPr>
            <a:picLocks noChangeAspect="1"/>
          </p:cNvPicPr>
          <p:nvPr/>
        </p:nvPicPr>
        <p:blipFill>
          <a:blip r:embed="rId2"/>
          <a:stretch>
            <a:fillRect/>
          </a:stretch>
        </p:blipFill>
        <p:spPr>
          <a:xfrm>
            <a:off x="2255519" y="906862"/>
            <a:ext cx="7680961" cy="2752836"/>
          </a:xfrm>
          <a:prstGeom prst="rect">
            <a:avLst/>
          </a:prstGeom>
        </p:spPr>
      </p:pic>
      <p:pic>
        <p:nvPicPr>
          <p:cNvPr id="1026" name="Picture 2">
            <a:extLst>
              <a:ext uri="{FF2B5EF4-FFF2-40B4-BE49-F238E27FC236}">
                <a16:creationId xmlns:a16="http://schemas.microsoft.com/office/drawing/2014/main" id="{5B995EB6-A038-B7B3-AA4B-33FE35139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970" y="3882840"/>
            <a:ext cx="4087270" cy="2591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932DDA-B049-6836-388B-693DF5D16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054" y="3882840"/>
            <a:ext cx="5318760" cy="280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57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8DE7-28E2-234F-598F-2052731EC39F}"/>
              </a:ext>
            </a:extLst>
          </p:cNvPr>
          <p:cNvSpPr>
            <a:spLocks noGrp="1"/>
          </p:cNvSpPr>
          <p:nvPr>
            <p:ph type="title"/>
          </p:nvPr>
        </p:nvSpPr>
        <p:spPr/>
        <p:txBody>
          <a:bodyPr/>
          <a:lstStyle/>
          <a:p>
            <a:r>
              <a:rPr lang="en-CA" dirty="0">
                <a:solidFill>
                  <a:schemeClr val="bg1"/>
                </a:solidFill>
              </a:rPr>
              <a:t>Risk at LiveWorkPlay</a:t>
            </a:r>
          </a:p>
        </p:txBody>
      </p:sp>
      <p:pic>
        <p:nvPicPr>
          <p:cNvPr id="5" name="Picture 4">
            <a:extLst>
              <a:ext uri="{FF2B5EF4-FFF2-40B4-BE49-F238E27FC236}">
                <a16:creationId xmlns:a16="http://schemas.microsoft.com/office/drawing/2014/main" id="{5D68B867-F44F-2819-8FF8-39B9F8B85D7A}"/>
              </a:ext>
            </a:extLst>
          </p:cNvPr>
          <p:cNvPicPr>
            <a:picLocks noChangeAspect="1"/>
          </p:cNvPicPr>
          <p:nvPr/>
        </p:nvPicPr>
        <p:blipFill>
          <a:blip r:embed="rId2"/>
          <a:stretch>
            <a:fillRect/>
          </a:stretch>
        </p:blipFill>
        <p:spPr>
          <a:xfrm>
            <a:off x="1150669" y="182562"/>
            <a:ext cx="9890661" cy="6492875"/>
          </a:xfrm>
          <a:prstGeom prst="rect">
            <a:avLst/>
          </a:prstGeom>
        </p:spPr>
      </p:pic>
    </p:spTree>
    <p:extLst>
      <p:ext uri="{BB962C8B-B14F-4D97-AF65-F5344CB8AC3E}">
        <p14:creationId xmlns:p14="http://schemas.microsoft.com/office/powerpoint/2010/main" val="102699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3FC4-552C-B66D-9816-B3184622ABA5}"/>
              </a:ext>
            </a:extLst>
          </p:cNvPr>
          <p:cNvSpPr>
            <a:spLocks noGrp="1"/>
          </p:cNvSpPr>
          <p:nvPr>
            <p:ph type="title"/>
          </p:nvPr>
        </p:nvSpPr>
        <p:spPr/>
        <p:txBody>
          <a:bodyPr/>
          <a:lstStyle/>
          <a:p>
            <a:r>
              <a:rPr lang="en-CA" dirty="0">
                <a:solidFill>
                  <a:schemeClr val="bg1"/>
                </a:solidFill>
              </a:rPr>
              <a:t>Risk 1</a:t>
            </a:r>
          </a:p>
        </p:txBody>
      </p:sp>
      <p:pic>
        <p:nvPicPr>
          <p:cNvPr id="5" name="Picture 4">
            <a:extLst>
              <a:ext uri="{FF2B5EF4-FFF2-40B4-BE49-F238E27FC236}">
                <a16:creationId xmlns:a16="http://schemas.microsoft.com/office/drawing/2014/main" id="{8CAEAC69-3AFD-12DD-2647-B188D4B01103}"/>
              </a:ext>
            </a:extLst>
          </p:cNvPr>
          <p:cNvPicPr>
            <a:picLocks noChangeAspect="1"/>
          </p:cNvPicPr>
          <p:nvPr/>
        </p:nvPicPr>
        <p:blipFill>
          <a:blip r:embed="rId2"/>
          <a:stretch>
            <a:fillRect/>
          </a:stretch>
        </p:blipFill>
        <p:spPr>
          <a:xfrm>
            <a:off x="674733" y="1350168"/>
            <a:ext cx="10842533" cy="4157663"/>
          </a:xfrm>
          <a:prstGeom prst="rect">
            <a:avLst/>
          </a:prstGeom>
        </p:spPr>
      </p:pic>
    </p:spTree>
    <p:extLst>
      <p:ext uri="{BB962C8B-B14F-4D97-AF65-F5344CB8AC3E}">
        <p14:creationId xmlns:p14="http://schemas.microsoft.com/office/powerpoint/2010/main" val="251845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7FDF-3CE3-DF13-F057-92EA0FCBBF59}"/>
              </a:ext>
            </a:extLst>
          </p:cNvPr>
          <p:cNvSpPr>
            <a:spLocks noGrp="1"/>
          </p:cNvSpPr>
          <p:nvPr>
            <p:ph type="title"/>
          </p:nvPr>
        </p:nvSpPr>
        <p:spPr/>
        <p:txBody>
          <a:bodyPr/>
          <a:lstStyle/>
          <a:p>
            <a:r>
              <a:rPr lang="en-CA" dirty="0">
                <a:solidFill>
                  <a:schemeClr val="bg1"/>
                </a:solidFill>
              </a:rPr>
              <a:t>Ris2</a:t>
            </a:r>
            <a:endParaRPr lang="en-CA" dirty="0"/>
          </a:p>
        </p:txBody>
      </p:sp>
      <p:pic>
        <p:nvPicPr>
          <p:cNvPr id="5" name="Picture 4">
            <a:extLst>
              <a:ext uri="{FF2B5EF4-FFF2-40B4-BE49-F238E27FC236}">
                <a16:creationId xmlns:a16="http://schemas.microsoft.com/office/drawing/2014/main" id="{EACF4BED-10AD-DFDA-369C-E6FC0AF3F52F}"/>
              </a:ext>
            </a:extLst>
          </p:cNvPr>
          <p:cNvPicPr>
            <a:picLocks noChangeAspect="1"/>
          </p:cNvPicPr>
          <p:nvPr/>
        </p:nvPicPr>
        <p:blipFill>
          <a:blip r:embed="rId2"/>
          <a:stretch>
            <a:fillRect/>
          </a:stretch>
        </p:blipFill>
        <p:spPr>
          <a:xfrm>
            <a:off x="578229" y="1690688"/>
            <a:ext cx="11035541" cy="2938969"/>
          </a:xfrm>
          <a:prstGeom prst="rect">
            <a:avLst/>
          </a:prstGeom>
        </p:spPr>
      </p:pic>
    </p:spTree>
    <p:extLst>
      <p:ext uri="{BB962C8B-B14F-4D97-AF65-F5344CB8AC3E}">
        <p14:creationId xmlns:p14="http://schemas.microsoft.com/office/powerpoint/2010/main" val="1765907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81D6-2926-2BC2-2E53-158E9FCDA91C}"/>
              </a:ext>
            </a:extLst>
          </p:cNvPr>
          <p:cNvSpPr>
            <a:spLocks noGrp="1"/>
          </p:cNvSpPr>
          <p:nvPr>
            <p:ph type="title"/>
          </p:nvPr>
        </p:nvSpPr>
        <p:spPr/>
        <p:txBody>
          <a:bodyPr/>
          <a:lstStyle/>
          <a:p>
            <a:r>
              <a:rPr lang="en-CA" dirty="0">
                <a:solidFill>
                  <a:schemeClr val="bg1"/>
                </a:solidFill>
              </a:rPr>
              <a:t>Ris3</a:t>
            </a:r>
            <a:endParaRPr lang="en-CA" dirty="0"/>
          </a:p>
        </p:txBody>
      </p:sp>
      <p:pic>
        <p:nvPicPr>
          <p:cNvPr id="5" name="Picture 4">
            <a:extLst>
              <a:ext uri="{FF2B5EF4-FFF2-40B4-BE49-F238E27FC236}">
                <a16:creationId xmlns:a16="http://schemas.microsoft.com/office/drawing/2014/main" id="{62019D25-09C6-64B7-1006-5A4BCAB83B5C}"/>
              </a:ext>
            </a:extLst>
          </p:cNvPr>
          <p:cNvPicPr>
            <a:picLocks noChangeAspect="1"/>
          </p:cNvPicPr>
          <p:nvPr/>
        </p:nvPicPr>
        <p:blipFill>
          <a:blip r:embed="rId2"/>
          <a:stretch>
            <a:fillRect/>
          </a:stretch>
        </p:blipFill>
        <p:spPr>
          <a:xfrm>
            <a:off x="342866" y="1620132"/>
            <a:ext cx="11506268" cy="3221755"/>
          </a:xfrm>
          <a:prstGeom prst="rect">
            <a:avLst/>
          </a:prstGeom>
        </p:spPr>
      </p:pic>
    </p:spTree>
    <p:extLst>
      <p:ext uri="{BB962C8B-B14F-4D97-AF65-F5344CB8AC3E}">
        <p14:creationId xmlns:p14="http://schemas.microsoft.com/office/powerpoint/2010/main" val="342923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CDE1-BF3E-58DB-3A6A-E2994CFBB3C2}"/>
              </a:ext>
            </a:extLst>
          </p:cNvPr>
          <p:cNvSpPr>
            <a:spLocks noGrp="1"/>
          </p:cNvSpPr>
          <p:nvPr>
            <p:ph type="title"/>
          </p:nvPr>
        </p:nvSpPr>
        <p:spPr/>
        <p:txBody>
          <a:bodyPr/>
          <a:lstStyle/>
          <a:p>
            <a:r>
              <a:rPr lang="en-CA" dirty="0">
                <a:solidFill>
                  <a:schemeClr val="bg1"/>
                </a:solidFill>
              </a:rPr>
              <a:t>Ris4</a:t>
            </a:r>
            <a:endParaRPr lang="en-CA" dirty="0"/>
          </a:p>
        </p:txBody>
      </p:sp>
      <p:pic>
        <p:nvPicPr>
          <p:cNvPr id="5" name="Picture 4">
            <a:extLst>
              <a:ext uri="{FF2B5EF4-FFF2-40B4-BE49-F238E27FC236}">
                <a16:creationId xmlns:a16="http://schemas.microsoft.com/office/drawing/2014/main" id="{E01C952A-971B-2A79-1463-7006411A21F8}"/>
              </a:ext>
            </a:extLst>
          </p:cNvPr>
          <p:cNvPicPr>
            <a:picLocks noChangeAspect="1"/>
          </p:cNvPicPr>
          <p:nvPr/>
        </p:nvPicPr>
        <p:blipFill>
          <a:blip r:embed="rId2"/>
          <a:stretch>
            <a:fillRect/>
          </a:stretch>
        </p:blipFill>
        <p:spPr>
          <a:xfrm>
            <a:off x="446533" y="2414894"/>
            <a:ext cx="11298933" cy="3783013"/>
          </a:xfrm>
          <a:prstGeom prst="rect">
            <a:avLst/>
          </a:prstGeom>
        </p:spPr>
      </p:pic>
    </p:spTree>
    <p:extLst>
      <p:ext uri="{BB962C8B-B14F-4D97-AF65-F5344CB8AC3E}">
        <p14:creationId xmlns:p14="http://schemas.microsoft.com/office/powerpoint/2010/main" val="23807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183C-A3C5-FD3F-2DB4-90A2A49D912A}"/>
              </a:ext>
            </a:extLst>
          </p:cNvPr>
          <p:cNvSpPr>
            <a:spLocks noGrp="1"/>
          </p:cNvSpPr>
          <p:nvPr>
            <p:ph type="title"/>
          </p:nvPr>
        </p:nvSpPr>
        <p:spPr/>
        <p:txBody>
          <a:bodyPr/>
          <a:lstStyle/>
          <a:p>
            <a:r>
              <a:rPr lang="en-CA" dirty="0">
                <a:solidFill>
                  <a:schemeClr val="bg1"/>
                </a:solidFill>
              </a:rPr>
              <a:t>Ris5</a:t>
            </a:r>
            <a:endParaRPr lang="en-CA" dirty="0"/>
          </a:p>
        </p:txBody>
      </p:sp>
      <p:pic>
        <p:nvPicPr>
          <p:cNvPr id="5" name="Picture 4">
            <a:extLst>
              <a:ext uri="{FF2B5EF4-FFF2-40B4-BE49-F238E27FC236}">
                <a16:creationId xmlns:a16="http://schemas.microsoft.com/office/drawing/2014/main" id="{DDDE738F-79B4-0641-9EA0-B5F31FFDE496}"/>
              </a:ext>
            </a:extLst>
          </p:cNvPr>
          <p:cNvPicPr>
            <a:picLocks noChangeAspect="1"/>
          </p:cNvPicPr>
          <p:nvPr/>
        </p:nvPicPr>
        <p:blipFill>
          <a:blip r:embed="rId2"/>
          <a:stretch>
            <a:fillRect/>
          </a:stretch>
        </p:blipFill>
        <p:spPr>
          <a:xfrm>
            <a:off x="467433" y="1690688"/>
            <a:ext cx="11257133" cy="3065668"/>
          </a:xfrm>
          <a:prstGeom prst="rect">
            <a:avLst/>
          </a:prstGeom>
        </p:spPr>
      </p:pic>
    </p:spTree>
    <p:extLst>
      <p:ext uri="{BB962C8B-B14F-4D97-AF65-F5344CB8AC3E}">
        <p14:creationId xmlns:p14="http://schemas.microsoft.com/office/powerpoint/2010/main" val="578077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8DE7-28E2-234F-598F-2052731EC39F}"/>
              </a:ext>
            </a:extLst>
          </p:cNvPr>
          <p:cNvSpPr>
            <a:spLocks noGrp="1"/>
          </p:cNvSpPr>
          <p:nvPr>
            <p:ph type="title"/>
          </p:nvPr>
        </p:nvSpPr>
        <p:spPr/>
        <p:txBody>
          <a:bodyPr/>
          <a:lstStyle/>
          <a:p>
            <a:r>
              <a:rPr lang="en-CA" dirty="0">
                <a:solidFill>
                  <a:schemeClr val="bg1"/>
                </a:solidFill>
              </a:rPr>
              <a:t>Risk at LiveWorkPlay</a:t>
            </a:r>
          </a:p>
        </p:txBody>
      </p:sp>
      <p:pic>
        <p:nvPicPr>
          <p:cNvPr id="5" name="Picture 4">
            <a:extLst>
              <a:ext uri="{FF2B5EF4-FFF2-40B4-BE49-F238E27FC236}">
                <a16:creationId xmlns:a16="http://schemas.microsoft.com/office/drawing/2014/main" id="{5D68B867-F44F-2819-8FF8-39B9F8B85D7A}"/>
              </a:ext>
            </a:extLst>
          </p:cNvPr>
          <p:cNvPicPr>
            <a:picLocks noChangeAspect="1"/>
          </p:cNvPicPr>
          <p:nvPr/>
        </p:nvPicPr>
        <p:blipFill>
          <a:blip r:embed="rId2"/>
          <a:stretch>
            <a:fillRect/>
          </a:stretch>
        </p:blipFill>
        <p:spPr>
          <a:xfrm>
            <a:off x="1150669" y="182562"/>
            <a:ext cx="9890661" cy="6492875"/>
          </a:xfrm>
          <a:prstGeom prst="rect">
            <a:avLst/>
          </a:prstGeom>
        </p:spPr>
      </p:pic>
    </p:spTree>
    <p:extLst>
      <p:ext uri="{BB962C8B-B14F-4D97-AF65-F5344CB8AC3E}">
        <p14:creationId xmlns:p14="http://schemas.microsoft.com/office/powerpoint/2010/main" val="400296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9388-E2CF-AFBC-8ECE-053722C9CF01}"/>
              </a:ext>
            </a:extLst>
          </p:cNvPr>
          <p:cNvSpPr>
            <a:spLocks noGrp="1"/>
          </p:cNvSpPr>
          <p:nvPr>
            <p:ph type="title"/>
          </p:nvPr>
        </p:nvSpPr>
        <p:spPr/>
        <p:txBody>
          <a:bodyPr/>
          <a:lstStyle/>
          <a:p>
            <a:r>
              <a:rPr lang="en-CA" dirty="0">
                <a:solidFill>
                  <a:schemeClr val="bg1"/>
                </a:solidFill>
              </a:rPr>
              <a:t>Us</a:t>
            </a:r>
          </a:p>
        </p:txBody>
      </p:sp>
      <p:pic>
        <p:nvPicPr>
          <p:cNvPr id="3074" name="Picture 2" descr="No photo description available.">
            <a:extLst>
              <a:ext uri="{FF2B5EF4-FFF2-40B4-BE49-F238E27FC236}">
                <a16:creationId xmlns:a16="http://schemas.microsoft.com/office/drawing/2014/main" id="{4FA2B539-B731-714E-83D3-22C1A506A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3935"/>
            <a:ext cx="7470843" cy="280351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1CA5C007-9585-B616-BBB4-4D9D69EE82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10">
            <a:extLst>
              <a:ext uri="{FF2B5EF4-FFF2-40B4-BE49-F238E27FC236}">
                <a16:creationId xmlns:a16="http://schemas.microsoft.com/office/drawing/2014/main" id="{C5E43FEE-5A59-887C-DC30-A96F83E10EA4}"/>
              </a:ext>
            </a:extLst>
          </p:cNvPr>
          <p:cNvPicPr>
            <a:picLocks noChangeAspect="1"/>
          </p:cNvPicPr>
          <p:nvPr/>
        </p:nvPicPr>
        <p:blipFill>
          <a:blip r:embed="rId3"/>
          <a:stretch>
            <a:fillRect/>
          </a:stretch>
        </p:blipFill>
        <p:spPr>
          <a:xfrm>
            <a:off x="0" y="4377447"/>
            <a:ext cx="4185056" cy="2354094"/>
          </a:xfrm>
          <a:prstGeom prst="rect">
            <a:avLst/>
          </a:prstGeom>
        </p:spPr>
      </p:pic>
      <p:pic>
        <p:nvPicPr>
          <p:cNvPr id="13" name="Picture 12">
            <a:extLst>
              <a:ext uri="{FF2B5EF4-FFF2-40B4-BE49-F238E27FC236}">
                <a16:creationId xmlns:a16="http://schemas.microsoft.com/office/drawing/2014/main" id="{34C40799-C1AB-2CA9-210B-5DED2813234E}"/>
              </a:ext>
            </a:extLst>
          </p:cNvPr>
          <p:cNvPicPr>
            <a:picLocks noChangeAspect="1"/>
          </p:cNvPicPr>
          <p:nvPr/>
        </p:nvPicPr>
        <p:blipFill>
          <a:blip r:embed="rId4"/>
          <a:stretch>
            <a:fillRect/>
          </a:stretch>
        </p:blipFill>
        <p:spPr>
          <a:xfrm>
            <a:off x="7705660" y="4377447"/>
            <a:ext cx="4185057" cy="2354094"/>
          </a:xfrm>
          <a:prstGeom prst="rect">
            <a:avLst/>
          </a:prstGeom>
        </p:spPr>
      </p:pic>
      <p:pic>
        <p:nvPicPr>
          <p:cNvPr id="17" name="Picture 16">
            <a:extLst>
              <a:ext uri="{FF2B5EF4-FFF2-40B4-BE49-F238E27FC236}">
                <a16:creationId xmlns:a16="http://schemas.microsoft.com/office/drawing/2014/main" id="{6F908800-21A8-4563-D9D7-745D0721CA5D}"/>
              </a:ext>
            </a:extLst>
          </p:cNvPr>
          <p:cNvPicPr>
            <a:picLocks noChangeAspect="1"/>
          </p:cNvPicPr>
          <p:nvPr/>
        </p:nvPicPr>
        <p:blipFill>
          <a:blip r:embed="rId5"/>
          <a:stretch>
            <a:fillRect/>
          </a:stretch>
        </p:blipFill>
        <p:spPr>
          <a:xfrm>
            <a:off x="6893129" y="1566304"/>
            <a:ext cx="4997588" cy="2811143"/>
          </a:xfrm>
          <a:prstGeom prst="rect">
            <a:avLst/>
          </a:prstGeom>
        </p:spPr>
      </p:pic>
      <p:pic>
        <p:nvPicPr>
          <p:cNvPr id="3080" name="Picture 8">
            <a:extLst>
              <a:ext uri="{FF2B5EF4-FFF2-40B4-BE49-F238E27FC236}">
                <a16:creationId xmlns:a16="http://schemas.microsoft.com/office/drawing/2014/main" id="{269C70C8-F9D4-BA7A-2F92-4383CDA8E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1323"/>
            <a:ext cx="1219200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8CB99A8-BD38-3D16-9A0C-610E15FF9078}"/>
              </a:ext>
            </a:extLst>
          </p:cNvPr>
          <p:cNvPicPr>
            <a:picLocks noChangeAspect="1"/>
          </p:cNvPicPr>
          <p:nvPr/>
        </p:nvPicPr>
        <p:blipFill rotWithShape="1">
          <a:blip r:embed="rId7"/>
          <a:srcRect l="4143"/>
          <a:stretch/>
        </p:blipFill>
        <p:spPr>
          <a:xfrm>
            <a:off x="-1" y="4430715"/>
            <a:ext cx="3830121" cy="2247558"/>
          </a:xfrm>
          <a:prstGeom prst="rect">
            <a:avLst/>
          </a:prstGeom>
        </p:spPr>
      </p:pic>
      <p:pic>
        <p:nvPicPr>
          <p:cNvPr id="9" name="Picture 8">
            <a:extLst>
              <a:ext uri="{FF2B5EF4-FFF2-40B4-BE49-F238E27FC236}">
                <a16:creationId xmlns:a16="http://schemas.microsoft.com/office/drawing/2014/main" id="{259CDF73-7D7A-02C7-A9E2-926B5B61AFEC}"/>
              </a:ext>
            </a:extLst>
          </p:cNvPr>
          <p:cNvPicPr>
            <a:picLocks noChangeAspect="1"/>
          </p:cNvPicPr>
          <p:nvPr/>
        </p:nvPicPr>
        <p:blipFill>
          <a:blip r:embed="rId8"/>
          <a:stretch>
            <a:fillRect/>
          </a:stretch>
        </p:blipFill>
        <p:spPr>
          <a:xfrm>
            <a:off x="3546544" y="4377447"/>
            <a:ext cx="4185056" cy="2354094"/>
          </a:xfrm>
          <a:prstGeom prst="rect">
            <a:avLst/>
          </a:prstGeom>
        </p:spPr>
      </p:pic>
    </p:spTree>
    <p:extLst>
      <p:ext uri="{BB962C8B-B14F-4D97-AF65-F5344CB8AC3E}">
        <p14:creationId xmlns:p14="http://schemas.microsoft.com/office/powerpoint/2010/main" val="122399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0C76-0F18-F8DD-DB58-322C63D266A8}"/>
              </a:ext>
            </a:extLst>
          </p:cNvPr>
          <p:cNvSpPr>
            <a:spLocks noGrp="1"/>
          </p:cNvSpPr>
          <p:nvPr>
            <p:ph type="title"/>
          </p:nvPr>
        </p:nvSpPr>
        <p:spPr/>
        <p:txBody>
          <a:bodyPr/>
          <a:lstStyle/>
          <a:p>
            <a:r>
              <a:rPr lang="en-CA" dirty="0">
                <a:solidFill>
                  <a:schemeClr val="bg1"/>
                </a:solidFill>
              </a:rPr>
              <a:t>Just Enough Support</a:t>
            </a:r>
          </a:p>
        </p:txBody>
      </p:sp>
      <p:pic>
        <p:nvPicPr>
          <p:cNvPr id="2050" name="Picture 2">
            <a:extLst>
              <a:ext uri="{FF2B5EF4-FFF2-40B4-BE49-F238E27FC236}">
                <a16:creationId xmlns:a16="http://schemas.microsoft.com/office/drawing/2014/main" id="{1C38FE3F-9621-9079-8B07-D5F6FDE15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462" y="125480"/>
            <a:ext cx="9871075" cy="660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75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53BA-3E29-B70A-784D-2F5B6EF983C6}"/>
              </a:ext>
            </a:extLst>
          </p:cNvPr>
          <p:cNvSpPr>
            <a:spLocks noGrp="1"/>
          </p:cNvSpPr>
          <p:nvPr>
            <p:ph type="ctrTitle"/>
          </p:nvPr>
        </p:nvSpPr>
        <p:spPr>
          <a:xfrm>
            <a:off x="1524000" y="254616"/>
            <a:ext cx="9144000" cy="734429"/>
          </a:xfrm>
        </p:spPr>
        <p:txBody>
          <a:bodyPr>
            <a:normAutofit fontScale="90000"/>
          </a:bodyPr>
          <a:lstStyle/>
          <a:p>
            <a:r>
              <a:rPr lang="en-CA" dirty="0">
                <a:solidFill>
                  <a:schemeClr val="bg1"/>
                </a:solidFill>
              </a:rPr>
              <a:t>Intro</a:t>
            </a:r>
          </a:p>
        </p:txBody>
      </p:sp>
      <p:sp>
        <p:nvSpPr>
          <p:cNvPr id="5" name="TextBox 4">
            <a:extLst>
              <a:ext uri="{FF2B5EF4-FFF2-40B4-BE49-F238E27FC236}">
                <a16:creationId xmlns:a16="http://schemas.microsoft.com/office/drawing/2014/main" id="{0740CDDF-BAC6-AB22-9860-0D0578BBA3F3}"/>
              </a:ext>
            </a:extLst>
          </p:cNvPr>
          <p:cNvSpPr txBox="1"/>
          <p:nvPr/>
        </p:nvSpPr>
        <p:spPr>
          <a:xfrm>
            <a:off x="248038" y="0"/>
            <a:ext cx="11695923" cy="6509474"/>
          </a:xfrm>
          <a:prstGeom prst="rect">
            <a:avLst/>
          </a:prstGeom>
          <a:noFill/>
        </p:spPr>
        <p:txBody>
          <a:bodyPr wrap="square">
            <a:spAutoFit/>
          </a:bodyPr>
          <a:lstStyle/>
          <a:p>
            <a:pPr algn="l"/>
            <a:r>
              <a:rPr lang="en-US" sz="28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LiveWorkPlay Guiding Statements</a:t>
            </a:r>
          </a:p>
          <a:p>
            <a:pPr algn="l"/>
            <a:endParaRPr lang="en-US" sz="12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VISION: 	A COMMUNITY WHERE EVERYONE BELONGS</a:t>
            </a:r>
          </a:p>
          <a:p>
            <a:pPr algn="l"/>
            <a:endParaRPr lang="en-US" sz="1300" b="1" dirty="0">
              <a:solidFill>
                <a:srgbClr val="212529"/>
              </a:solidFill>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MISSION: 	HELPING OUR COMMUNITY WELCOME AND INCLUDE PEOPLE WITH INTELLECTUAL DISABILITIES, AUTISTIC PERSONS, AND INDIVIDUALS WITH A DUAL 	DIAGNOSIS</a:t>
            </a:r>
            <a:r>
              <a:rPr lang="en-US" sz="1300" b="1" dirty="0">
                <a:solidFill>
                  <a:srgbClr val="212529"/>
                </a:solidFill>
                <a:latin typeface="Calibri" panose="020F0502020204030204" pitchFamily="34" charset="0"/>
                <a:ea typeface="Calibri" panose="020F0502020204030204" pitchFamily="34" charset="0"/>
                <a:cs typeface="Calibri" panose="020F0502020204030204" pitchFamily="34" charset="0"/>
              </a:rPr>
              <a:t> </a:t>
            </a:r>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TO LIVE, WORK, AND PLAY AS VALUED CITIZENS.</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VALUES STATEMENTS</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CORE: 	PEOPLE WITH INTELLECTUAL DISABILITIES ARE VALUABLE CONTRIBUTORS TO THE DIVERSITY OF OUR COMMUNITY AND TO THE HUMAN FAMILY.</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LIVE: 	WITH RESPECT TO HOMES, HEALTH CARE, EDUCATION, PERSONAL DIGNITY, AND PERSONAL PRIVACY, PEOPLE WITH INTELLECTUAL DISABILITIES HAVE THE 	RIGHT TO THE REMOVAL OF BARRIERS PREVENTING THEM FROM EXPERIENCING THE COMMUNITY ON AN EQUAL BASIS WITH OTHER CITIZENS.</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WORK: 	WITH RESPECT TO PAID WORK AT MINIMUM WAGE OR BETTER, SHORT-TERM UNPAID WORK, AND VOLUNTEER POSITIONS, PEOPLE WITH INTELLECTUAL 	DISABILITIES HAVE THE RIGHT TO THE REMOVAL OF BARRIERS PREVENTING THEM FROM EXPERIENCING THE COMMUNITY ON AN EQUAL BASIS WITH 	OTHER CITIZENS.</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PLAY: 	WITH RESPECT TO CULTURAL AND SPIRITUAL LIFE, SPORTS ANDR ECREATION, POLITICAL LIFE, AND THE FULL RANGE OF HUMAN RELATIONSHIPS, PEOPLE 	WITH INTELLECTUAL DISABILITIES HAVE THE RIGHT TO THE REMOVAL OF BARRIERS PREVENTING THEM FROM EXPERIENCING THE COMMUNITY ON AN 	EQUAL BASIS WITH OTHER CITIZENS.</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Adopted by Unanimous Vote of Members at LiveWorkPlay Annual General Meeting 2011. </a:t>
            </a:r>
            <a:r>
              <a:rPr lang="en-US" sz="1300" b="1" i="1" dirty="0">
                <a:solidFill>
                  <a:srgbClr val="212529"/>
                </a:solidFill>
                <a:latin typeface="Calibri" panose="020F0502020204030204" pitchFamily="34" charset="0"/>
                <a:ea typeface="Calibri" panose="020F0502020204030204" pitchFamily="34" charset="0"/>
                <a:cs typeface="Calibri" panose="020F0502020204030204" pitchFamily="34" charset="0"/>
              </a:rPr>
              <a:t>r</a:t>
            </a:r>
            <a:r>
              <a:rPr lang="en-US" sz="1300" b="1" i="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evised with Unanimous Vote of Members at LiveWorkPlay AGM 2019.</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Along with our vision and values, our mission offers powerful guidance as to our perspective on exclusion and our strategy for inclusion. We have clearly situated the barriers (and solutions) to exclusion as residing with the community (not with the person), and our role is not only to help people with intellectual disabilities overcome these barriers, but also – and most importantly – to help the community understand their role in ending exclusion and appreciating people with intellectual disabilities as valuable members of the human family.</a:t>
            </a:r>
          </a:p>
          <a:p>
            <a:pPr algn="l"/>
            <a:endPar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In 2018 we put a name to our approach: Just Enough Support. We also developed and elaborated seven principles to help explain it.</a:t>
            </a:r>
          </a:p>
          <a:p>
            <a:pPr algn="l"/>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You can learn more about these in the </a:t>
            </a:r>
            <a:r>
              <a:rPr lang="en-US" sz="1300" b="1" i="0" u="none" strike="noStrike" dirty="0">
                <a:solidFill>
                  <a:srgbClr val="0A5593"/>
                </a:solidFill>
                <a:effectLst/>
                <a:latin typeface="Calibri" panose="020F0502020204030204" pitchFamily="34" charset="0"/>
                <a:ea typeface="Calibri" panose="020F0502020204030204" pitchFamily="34" charset="0"/>
                <a:cs typeface="Calibri" panose="020F0502020204030204" pitchFamily="34" charset="0"/>
                <a:hlinkClick r:id="rId2"/>
              </a:rPr>
              <a:t>Just Enough Support video series</a:t>
            </a:r>
            <a:r>
              <a:rPr lang="en-US" sz="13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8">
            <a:extLst>
              <a:ext uri="{FF2B5EF4-FFF2-40B4-BE49-F238E27FC236}">
                <a16:creationId xmlns:a16="http://schemas.microsoft.com/office/drawing/2014/main" id="{2B3EB73D-BDD4-5BAA-3F6E-D36B0FCD9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005" y="91388"/>
            <a:ext cx="4497420" cy="7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20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CA29-7D46-6423-7D7B-D08DEA565006}"/>
              </a:ext>
            </a:extLst>
          </p:cNvPr>
          <p:cNvSpPr>
            <a:spLocks noGrp="1"/>
          </p:cNvSpPr>
          <p:nvPr>
            <p:ph type="title"/>
          </p:nvPr>
        </p:nvSpPr>
        <p:spPr>
          <a:xfrm>
            <a:off x="375621" y="5385602"/>
            <a:ext cx="10515600" cy="1325563"/>
          </a:xfrm>
        </p:spPr>
        <p:txBody>
          <a:bodyPr/>
          <a:lstStyle/>
          <a:p>
            <a:r>
              <a:rPr lang="en-US" dirty="0">
                <a:solidFill>
                  <a:schemeClr val="bg1"/>
                </a:solidFill>
              </a:rPr>
              <a:t>Our Team</a:t>
            </a:r>
          </a:p>
        </p:txBody>
      </p:sp>
      <p:pic>
        <p:nvPicPr>
          <p:cNvPr id="7" name="Content Placeholder 6" descr="The staff team posing at the BBQ event at TD Place stadium">
            <a:extLst>
              <a:ext uri="{FF2B5EF4-FFF2-40B4-BE49-F238E27FC236}">
                <a16:creationId xmlns:a16="http://schemas.microsoft.com/office/drawing/2014/main" id="{3B0ED24D-B70A-06DA-76A7-80FA9BA5CD9D}"/>
              </a:ext>
            </a:extLst>
          </p:cNvPr>
          <p:cNvPicPr>
            <a:picLocks noGrp="1" noChangeAspect="1"/>
          </p:cNvPicPr>
          <p:nvPr>
            <p:ph idx="1"/>
          </p:nvPr>
        </p:nvPicPr>
        <p:blipFill rotWithShape="1">
          <a:blip r:embed="rId2"/>
          <a:srcRect l="-6233" t="-661" r="6233" b="661"/>
          <a:stretch/>
        </p:blipFill>
        <p:spPr>
          <a:xfrm>
            <a:off x="-396966" y="262408"/>
            <a:ext cx="8405278" cy="3799529"/>
          </a:xfrm>
          <a:ln>
            <a:solidFill>
              <a:srgbClr val="00B0F0"/>
            </a:solidFill>
          </a:ln>
        </p:spPr>
      </p:pic>
      <p:pic>
        <p:nvPicPr>
          <p:cNvPr id="9" name="Picture 8" descr="A collage from December 2003 with every LiveWorkPlay staff member (31 people)">
            <a:extLst>
              <a:ext uri="{FF2B5EF4-FFF2-40B4-BE49-F238E27FC236}">
                <a16:creationId xmlns:a16="http://schemas.microsoft.com/office/drawing/2014/main" id="{05B59AFD-F6E5-2FCA-29A9-292B6015576E}"/>
              </a:ext>
            </a:extLst>
          </p:cNvPr>
          <p:cNvPicPr>
            <a:picLocks noChangeAspect="1"/>
          </p:cNvPicPr>
          <p:nvPr/>
        </p:nvPicPr>
        <p:blipFill>
          <a:blip r:embed="rId3"/>
          <a:stretch>
            <a:fillRect/>
          </a:stretch>
        </p:blipFill>
        <p:spPr>
          <a:xfrm>
            <a:off x="8008312" y="262408"/>
            <a:ext cx="4058440" cy="3799529"/>
          </a:xfrm>
          <a:prstGeom prst="rect">
            <a:avLst/>
          </a:prstGeom>
          <a:ln>
            <a:solidFill>
              <a:srgbClr val="00B0F0"/>
            </a:solidFill>
          </a:ln>
        </p:spPr>
      </p:pic>
      <p:sp>
        <p:nvSpPr>
          <p:cNvPr id="10" name="TextBox 9">
            <a:extLst>
              <a:ext uri="{FF2B5EF4-FFF2-40B4-BE49-F238E27FC236}">
                <a16:creationId xmlns:a16="http://schemas.microsoft.com/office/drawing/2014/main" id="{B2726386-0C72-40D9-F278-AC43BD629554}"/>
              </a:ext>
            </a:extLst>
          </p:cNvPr>
          <p:cNvSpPr txBox="1"/>
          <p:nvPr/>
        </p:nvSpPr>
        <p:spPr>
          <a:xfrm>
            <a:off x="0" y="4133271"/>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alibri" panose="020F0502020204030204"/>
                <a:ea typeface="+mn-ea"/>
                <a:cs typeface="+mn-cs"/>
              </a:rPr>
              <a:t>Individual LiveWorkPlay staff members work independently but are also in constant interaction with their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alibri" panose="020F0502020204030204"/>
                <a:ea typeface="+mn-ea"/>
                <a:cs typeface="+mn-cs"/>
              </a:rPr>
              <a:t>They work in a values-based and clearly principled environment, but it takes tremendous diversity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alibri" panose="020F0502020204030204"/>
                <a:ea typeface="+mn-ea"/>
                <a:cs typeface="+mn-cs"/>
              </a:rPr>
              <a:t>experience, skills, and gifts to properly serve our target population and our community.</a:t>
            </a:r>
          </a:p>
        </p:txBody>
      </p:sp>
    </p:spTree>
    <p:extLst>
      <p:ext uri="{BB962C8B-B14F-4D97-AF65-F5344CB8AC3E}">
        <p14:creationId xmlns:p14="http://schemas.microsoft.com/office/powerpoint/2010/main" val="1295645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118E-9F33-FCC9-2C50-9DE493A782E7}"/>
              </a:ext>
            </a:extLst>
          </p:cNvPr>
          <p:cNvSpPr>
            <a:spLocks noGrp="1"/>
          </p:cNvSpPr>
          <p:nvPr>
            <p:ph type="ctrTitle"/>
          </p:nvPr>
        </p:nvSpPr>
        <p:spPr>
          <a:xfrm>
            <a:off x="609600" y="52687"/>
            <a:ext cx="10972800" cy="1081126"/>
          </a:xfrm>
        </p:spPr>
        <p:txBody>
          <a:bodyPr>
            <a:normAutofit fontScale="90000"/>
          </a:bodyPr>
          <a:lstStyle/>
          <a:p>
            <a:r>
              <a:rPr lang="en-CA" dirty="0"/>
              <a:t>https://www.listenincluderespect.com/</a:t>
            </a:r>
          </a:p>
        </p:txBody>
      </p:sp>
      <p:pic>
        <p:nvPicPr>
          <p:cNvPr id="5" name="Picture 4">
            <a:extLst>
              <a:ext uri="{FF2B5EF4-FFF2-40B4-BE49-F238E27FC236}">
                <a16:creationId xmlns:a16="http://schemas.microsoft.com/office/drawing/2014/main" id="{BD6874AA-0978-29A6-9069-0D1C1EB3FD90}"/>
              </a:ext>
            </a:extLst>
          </p:cNvPr>
          <p:cNvPicPr>
            <a:picLocks noChangeAspect="1"/>
          </p:cNvPicPr>
          <p:nvPr/>
        </p:nvPicPr>
        <p:blipFill>
          <a:blip r:embed="rId2"/>
          <a:stretch>
            <a:fillRect/>
          </a:stretch>
        </p:blipFill>
        <p:spPr>
          <a:xfrm>
            <a:off x="733678" y="1454606"/>
            <a:ext cx="6615490" cy="5403394"/>
          </a:xfrm>
          <a:prstGeom prst="rect">
            <a:avLst/>
          </a:prstGeom>
        </p:spPr>
      </p:pic>
      <p:sp>
        <p:nvSpPr>
          <p:cNvPr id="6" name="TextBox 5">
            <a:extLst>
              <a:ext uri="{FF2B5EF4-FFF2-40B4-BE49-F238E27FC236}">
                <a16:creationId xmlns:a16="http://schemas.microsoft.com/office/drawing/2014/main" id="{6F4CE9FA-F3F1-05D1-3A91-4EAFCA1DEE39}"/>
              </a:ext>
            </a:extLst>
          </p:cNvPr>
          <p:cNvSpPr txBox="1"/>
          <p:nvPr/>
        </p:nvSpPr>
        <p:spPr>
          <a:xfrm>
            <a:off x="7349168" y="1611922"/>
            <a:ext cx="4594578" cy="4801314"/>
          </a:xfrm>
          <a:prstGeom prst="rect">
            <a:avLst/>
          </a:prstGeom>
          <a:noFill/>
        </p:spPr>
        <p:txBody>
          <a:bodyPr wrap="square" rtlCol="0">
            <a:spAutoFit/>
          </a:bodyPr>
          <a:lstStyle/>
          <a:p>
            <a:pPr algn="l" rtl="0" fontAlgn="base"/>
            <a:r>
              <a:rPr lang="en-US" b="1" i="0" dirty="0">
                <a:solidFill>
                  <a:srgbClr val="000000"/>
                </a:solidFill>
                <a:effectLst/>
                <a:latin typeface="Arial" panose="020B0604020202020204" pitchFamily="34" charset="0"/>
              </a:rPr>
              <a:t>These guidelines explain how organizations should include people with intellectual disabilities in different parts of their work. </a:t>
            </a:r>
          </a:p>
          <a:p>
            <a:pPr algn="l" rtl="0" fontAlgn="base"/>
            <a:endParaRPr lang="en-US" b="1" i="0" dirty="0">
              <a:solidFill>
                <a:srgbClr val="000000"/>
              </a:solidFill>
              <a:effectLst/>
              <a:latin typeface="Arial" panose="020B0604020202020204" pitchFamily="34" charset="0"/>
            </a:endParaRPr>
          </a:p>
          <a:p>
            <a:pPr algn="l" rtl="0" fontAlgn="base"/>
            <a:r>
              <a:rPr lang="en-US" b="1" i="0" dirty="0">
                <a:solidFill>
                  <a:srgbClr val="000000"/>
                </a:solidFill>
                <a:effectLst/>
                <a:latin typeface="Arial" panose="020B0604020202020204" pitchFamily="34" charset="0"/>
              </a:rPr>
              <a:t>The Listen Include Respect guidelines are important because right now, people with intellectual disabilities are not included in the work of organizations. </a:t>
            </a:r>
            <a:br>
              <a:rPr lang="en-US" b="1" i="0" dirty="0">
                <a:solidFill>
                  <a:srgbClr val="000000"/>
                </a:solidFill>
                <a:effectLst/>
                <a:latin typeface="Arial" panose="020B0604020202020204" pitchFamily="34" charset="0"/>
              </a:rPr>
            </a:br>
            <a:r>
              <a:rPr lang="en-US" b="1" i="0" dirty="0">
                <a:solidFill>
                  <a:srgbClr val="000000"/>
                </a:solidFill>
                <a:effectLst/>
                <a:latin typeface="Arial" panose="020B0604020202020204" pitchFamily="34" charset="0"/>
              </a:rPr>
              <a:t> </a:t>
            </a:r>
          </a:p>
          <a:p>
            <a:pPr algn="l" rtl="0" fontAlgn="base"/>
            <a:r>
              <a:rPr lang="en-US" b="1" i="0" dirty="0">
                <a:solidFill>
                  <a:srgbClr val="000000"/>
                </a:solidFill>
                <a:effectLst/>
                <a:latin typeface="Arial" panose="020B0604020202020204" pitchFamily="34" charset="0"/>
              </a:rPr>
              <a:t>These guidelines can help organizations at different stages in their inclusion journey to take steps towards making their work more inclusive so that everyone can take part and share their valuable ideas. </a:t>
            </a:r>
          </a:p>
          <a:p>
            <a:endParaRPr lang="en-CA" b="1" dirty="0"/>
          </a:p>
        </p:txBody>
      </p:sp>
    </p:spTree>
    <p:extLst>
      <p:ext uri="{BB962C8B-B14F-4D97-AF65-F5344CB8AC3E}">
        <p14:creationId xmlns:p14="http://schemas.microsoft.com/office/powerpoint/2010/main" val="161793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BF57-F9F1-5EC8-37E4-A07C44BB991D}"/>
              </a:ext>
            </a:extLst>
          </p:cNvPr>
          <p:cNvSpPr>
            <a:spLocks noGrp="1"/>
          </p:cNvSpPr>
          <p:nvPr>
            <p:ph type="title"/>
          </p:nvPr>
        </p:nvSpPr>
        <p:spPr>
          <a:xfrm>
            <a:off x="1452034" y="0"/>
            <a:ext cx="9287932" cy="1037604"/>
          </a:xfrm>
        </p:spPr>
        <p:txBody>
          <a:bodyPr/>
          <a:lstStyle/>
          <a:p>
            <a:pPr algn="ctr"/>
            <a:r>
              <a:rPr lang="en-CA" dirty="0"/>
              <a:t>https://www.openfuturelearning.org/</a:t>
            </a:r>
          </a:p>
        </p:txBody>
      </p:sp>
      <p:pic>
        <p:nvPicPr>
          <p:cNvPr id="5" name="Picture 4">
            <a:extLst>
              <a:ext uri="{FF2B5EF4-FFF2-40B4-BE49-F238E27FC236}">
                <a16:creationId xmlns:a16="http://schemas.microsoft.com/office/drawing/2014/main" id="{3B177C8D-914A-4950-AE07-6257915F2DBF}"/>
              </a:ext>
            </a:extLst>
          </p:cNvPr>
          <p:cNvPicPr>
            <a:picLocks noChangeAspect="1"/>
          </p:cNvPicPr>
          <p:nvPr/>
        </p:nvPicPr>
        <p:blipFill>
          <a:blip r:embed="rId2"/>
          <a:stretch>
            <a:fillRect/>
          </a:stretch>
        </p:blipFill>
        <p:spPr>
          <a:xfrm>
            <a:off x="0" y="1199839"/>
            <a:ext cx="12192000" cy="5551830"/>
          </a:xfrm>
          <a:prstGeom prst="rect">
            <a:avLst/>
          </a:prstGeom>
        </p:spPr>
      </p:pic>
      <p:pic>
        <p:nvPicPr>
          <p:cNvPr id="9" name="Picture 8">
            <a:extLst>
              <a:ext uri="{FF2B5EF4-FFF2-40B4-BE49-F238E27FC236}">
                <a16:creationId xmlns:a16="http://schemas.microsoft.com/office/drawing/2014/main" id="{7DCC9083-C257-C4F4-21A8-63FACEC7A044}"/>
              </a:ext>
            </a:extLst>
          </p:cNvPr>
          <p:cNvPicPr>
            <a:picLocks noChangeAspect="1"/>
          </p:cNvPicPr>
          <p:nvPr/>
        </p:nvPicPr>
        <p:blipFill>
          <a:blip r:embed="rId3"/>
          <a:stretch>
            <a:fillRect/>
          </a:stretch>
        </p:blipFill>
        <p:spPr>
          <a:xfrm>
            <a:off x="3110" y="4192436"/>
            <a:ext cx="12192000" cy="2665564"/>
          </a:xfrm>
          <a:prstGeom prst="rect">
            <a:avLst/>
          </a:prstGeom>
        </p:spPr>
      </p:pic>
      <p:pic>
        <p:nvPicPr>
          <p:cNvPr id="11" name="Picture 10">
            <a:extLst>
              <a:ext uri="{FF2B5EF4-FFF2-40B4-BE49-F238E27FC236}">
                <a16:creationId xmlns:a16="http://schemas.microsoft.com/office/drawing/2014/main" id="{DD0BAC5A-9B76-F5D2-A9D1-5FB82E46DF50}"/>
              </a:ext>
            </a:extLst>
          </p:cNvPr>
          <p:cNvPicPr>
            <a:picLocks noChangeAspect="1"/>
          </p:cNvPicPr>
          <p:nvPr/>
        </p:nvPicPr>
        <p:blipFill>
          <a:blip r:embed="rId4"/>
          <a:stretch>
            <a:fillRect/>
          </a:stretch>
        </p:blipFill>
        <p:spPr>
          <a:xfrm>
            <a:off x="11041333" y="3103279"/>
            <a:ext cx="1082134" cy="1920406"/>
          </a:xfrm>
          <a:prstGeom prst="rect">
            <a:avLst/>
          </a:prstGeom>
        </p:spPr>
      </p:pic>
    </p:spTree>
    <p:extLst>
      <p:ext uri="{BB962C8B-B14F-4D97-AF65-F5344CB8AC3E}">
        <p14:creationId xmlns:p14="http://schemas.microsoft.com/office/powerpoint/2010/main" val="166997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4920-BE7D-1D1A-2BDA-A5C11514E370}"/>
              </a:ext>
            </a:extLst>
          </p:cNvPr>
          <p:cNvSpPr>
            <a:spLocks noGrp="1"/>
          </p:cNvSpPr>
          <p:nvPr>
            <p:ph type="title"/>
          </p:nvPr>
        </p:nvSpPr>
        <p:spPr>
          <a:xfrm>
            <a:off x="1288344" y="120653"/>
            <a:ext cx="9615311" cy="786342"/>
          </a:xfrm>
        </p:spPr>
        <p:txBody>
          <a:bodyPr/>
          <a:lstStyle/>
          <a:p>
            <a:pPr algn="ctr"/>
            <a:r>
              <a:rPr lang="en-CA" dirty="0"/>
              <a:t>https://www.alcondeluci.com/</a:t>
            </a:r>
          </a:p>
        </p:txBody>
      </p:sp>
      <p:pic>
        <p:nvPicPr>
          <p:cNvPr id="5" name="Picture 4">
            <a:extLst>
              <a:ext uri="{FF2B5EF4-FFF2-40B4-BE49-F238E27FC236}">
                <a16:creationId xmlns:a16="http://schemas.microsoft.com/office/drawing/2014/main" id="{DC1547DD-9074-F176-1DAC-E0D216DA585D}"/>
              </a:ext>
            </a:extLst>
          </p:cNvPr>
          <p:cNvPicPr>
            <a:picLocks noChangeAspect="1"/>
          </p:cNvPicPr>
          <p:nvPr/>
        </p:nvPicPr>
        <p:blipFill>
          <a:blip r:embed="rId2"/>
          <a:stretch>
            <a:fillRect/>
          </a:stretch>
        </p:blipFill>
        <p:spPr>
          <a:xfrm>
            <a:off x="1693333" y="997168"/>
            <a:ext cx="8382294" cy="5766639"/>
          </a:xfrm>
          <a:prstGeom prst="rect">
            <a:avLst/>
          </a:prstGeom>
        </p:spPr>
      </p:pic>
    </p:spTree>
    <p:extLst>
      <p:ext uri="{BB962C8B-B14F-4D97-AF65-F5344CB8AC3E}">
        <p14:creationId xmlns:p14="http://schemas.microsoft.com/office/powerpoint/2010/main" val="2320025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701D-1244-5B50-DC77-5D9545656F91}"/>
              </a:ext>
            </a:extLst>
          </p:cNvPr>
          <p:cNvSpPr>
            <a:spLocks noGrp="1"/>
          </p:cNvSpPr>
          <p:nvPr>
            <p:ph type="title"/>
          </p:nvPr>
        </p:nvSpPr>
        <p:spPr>
          <a:xfrm>
            <a:off x="2827707" y="132735"/>
            <a:ext cx="6536584" cy="820208"/>
          </a:xfrm>
        </p:spPr>
        <p:txBody>
          <a:bodyPr/>
          <a:lstStyle/>
          <a:p>
            <a:pPr algn="ctr"/>
            <a:r>
              <a:rPr lang="en-CA" dirty="0"/>
              <a:t>https://www.coregift.org/</a:t>
            </a:r>
          </a:p>
        </p:txBody>
      </p:sp>
      <p:pic>
        <p:nvPicPr>
          <p:cNvPr id="7" name="Picture 6">
            <a:extLst>
              <a:ext uri="{FF2B5EF4-FFF2-40B4-BE49-F238E27FC236}">
                <a16:creationId xmlns:a16="http://schemas.microsoft.com/office/drawing/2014/main" id="{B53195FB-8EFC-0449-4A19-CF9B9AAEC8B1}"/>
              </a:ext>
            </a:extLst>
          </p:cNvPr>
          <p:cNvPicPr>
            <a:picLocks noChangeAspect="1"/>
          </p:cNvPicPr>
          <p:nvPr/>
        </p:nvPicPr>
        <p:blipFill>
          <a:blip r:embed="rId2"/>
          <a:stretch>
            <a:fillRect/>
          </a:stretch>
        </p:blipFill>
        <p:spPr>
          <a:xfrm>
            <a:off x="3362324" y="1095990"/>
            <a:ext cx="5467350" cy="5629275"/>
          </a:xfrm>
          <a:prstGeom prst="rect">
            <a:avLst/>
          </a:prstGeom>
        </p:spPr>
      </p:pic>
    </p:spTree>
    <p:extLst>
      <p:ext uri="{BB962C8B-B14F-4D97-AF65-F5344CB8AC3E}">
        <p14:creationId xmlns:p14="http://schemas.microsoft.com/office/powerpoint/2010/main" val="9651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D266-47E6-1DAA-A6F8-6BD7512264E7}"/>
              </a:ext>
            </a:extLst>
          </p:cNvPr>
          <p:cNvSpPr>
            <a:spLocks noGrp="1"/>
          </p:cNvSpPr>
          <p:nvPr>
            <p:ph type="title"/>
          </p:nvPr>
        </p:nvSpPr>
        <p:spPr>
          <a:xfrm>
            <a:off x="1344789" y="218370"/>
            <a:ext cx="9502422" cy="696031"/>
          </a:xfrm>
        </p:spPr>
        <p:txBody>
          <a:bodyPr/>
          <a:lstStyle/>
          <a:p>
            <a:pPr algn="ctr"/>
            <a:r>
              <a:rPr lang="en-CA" dirty="0"/>
              <a:t>http://helensandersonassociates.co.uk/</a:t>
            </a:r>
          </a:p>
        </p:txBody>
      </p:sp>
      <p:pic>
        <p:nvPicPr>
          <p:cNvPr id="5" name="Picture 4">
            <a:extLst>
              <a:ext uri="{FF2B5EF4-FFF2-40B4-BE49-F238E27FC236}">
                <a16:creationId xmlns:a16="http://schemas.microsoft.com/office/drawing/2014/main" id="{12A0F625-96CE-7B84-8772-8119B1DB8E0A}"/>
              </a:ext>
            </a:extLst>
          </p:cNvPr>
          <p:cNvPicPr>
            <a:picLocks noChangeAspect="1"/>
          </p:cNvPicPr>
          <p:nvPr/>
        </p:nvPicPr>
        <p:blipFill>
          <a:blip r:embed="rId2"/>
          <a:stretch>
            <a:fillRect/>
          </a:stretch>
        </p:blipFill>
        <p:spPr>
          <a:xfrm>
            <a:off x="2477843" y="1196621"/>
            <a:ext cx="7236313" cy="5525911"/>
          </a:xfrm>
          <a:prstGeom prst="rect">
            <a:avLst/>
          </a:prstGeom>
        </p:spPr>
      </p:pic>
    </p:spTree>
    <p:extLst>
      <p:ext uri="{BB962C8B-B14F-4D97-AF65-F5344CB8AC3E}">
        <p14:creationId xmlns:p14="http://schemas.microsoft.com/office/powerpoint/2010/main" val="6195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728</Words>
  <Application>Microsoft Office PowerPoint</Application>
  <PresentationFormat>Widescreen</PresentationFormat>
  <Paragraphs>53</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Tahoma</vt:lpstr>
      <vt:lpstr>Office Theme</vt:lpstr>
      <vt:lpstr>Custom Design</vt:lpstr>
      <vt:lpstr>start</vt:lpstr>
      <vt:lpstr>Us</vt:lpstr>
      <vt:lpstr>Intro</vt:lpstr>
      <vt:lpstr>Our Team</vt:lpstr>
      <vt:lpstr>https://www.listenincluderespect.com/</vt:lpstr>
      <vt:lpstr>https://www.openfuturelearning.org/</vt:lpstr>
      <vt:lpstr>https://www.alcondeluci.com/</vt:lpstr>
      <vt:lpstr>https://www.coregift.org/</vt:lpstr>
      <vt:lpstr>http://helensandersonassociates.co.uk/</vt:lpstr>
      <vt:lpstr>HSA</vt:lpstr>
      <vt:lpstr>https://www.theshifttraining.ca/</vt:lpstr>
      <vt:lpstr>https://frompresencetocitizenship.wordpress.com/</vt:lpstr>
      <vt:lpstr>Risk at LiveWorkPlay</vt:lpstr>
      <vt:lpstr>Risk 1</vt:lpstr>
      <vt:lpstr>Ris2</vt:lpstr>
      <vt:lpstr>Ris3</vt:lpstr>
      <vt:lpstr>Ris4</vt:lpstr>
      <vt:lpstr>Ris5</vt:lpstr>
      <vt:lpstr>Risk at LiveWorkPlay</vt:lpstr>
      <vt:lpstr>Just Enough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https://www.listenincluderespect.com/</dc:title>
  <dc:creator>Keenan Wellar</dc:creator>
  <cp:lastModifiedBy>Keenan Wellar</cp:lastModifiedBy>
  <cp:revision>2</cp:revision>
  <dcterms:created xsi:type="dcterms:W3CDTF">2024-01-25T02:13:16Z</dcterms:created>
  <dcterms:modified xsi:type="dcterms:W3CDTF">2024-01-25T19:24:19Z</dcterms:modified>
</cp:coreProperties>
</file>